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78" r:id="rId5"/>
    <p:sldId id="259" r:id="rId6"/>
    <p:sldId id="279" r:id="rId7"/>
    <p:sldId id="260" r:id="rId8"/>
    <p:sldId id="261" r:id="rId9"/>
    <p:sldId id="264" r:id="rId10"/>
    <p:sldId id="265" r:id="rId11"/>
    <p:sldId id="266" r:id="rId12"/>
    <p:sldId id="268" r:id="rId13"/>
    <p:sldId id="269" r:id="rId14"/>
    <p:sldId id="271" r:id="rId15"/>
    <p:sldId id="273" r:id="rId16"/>
    <p:sldId id="275" r:id="rId17"/>
    <p:sldId id="276" r:id="rId18"/>
    <p:sldId id="277" r:id="rId19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2115" autoAdjust="0"/>
  </p:normalViewPr>
  <p:slideViewPr>
    <p:cSldViewPr>
      <p:cViewPr varScale="1">
        <p:scale>
          <a:sx n="47" d="100"/>
          <a:sy n="47" d="100"/>
        </p:scale>
        <p:origin x="-1476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0220" y="1950720"/>
            <a:ext cx="11704320" cy="2600960"/>
          </a:xfrm>
        </p:spPr>
        <p:txBody>
          <a:bodyPr vert="horz" lIns="65023" tIns="0" rIns="65023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6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950720" y="4738415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650230" indent="0" algn="ctr">
              <a:buNone/>
            </a:lvl2pPr>
            <a:lvl3pPr marL="1300460" indent="0" algn="ctr">
              <a:buNone/>
            </a:lvl3pPr>
            <a:lvl4pPr marL="1950690" indent="0" algn="ctr">
              <a:buNone/>
            </a:lvl4pPr>
            <a:lvl5pPr marL="2600919" indent="0" algn="ctr">
              <a:buNone/>
            </a:lvl5pPr>
            <a:lvl6pPr marL="3251149" indent="0" algn="ctr">
              <a:buNone/>
            </a:lvl6pPr>
            <a:lvl7pPr marL="3901379" indent="0" algn="ctr">
              <a:buNone/>
            </a:lvl7pPr>
            <a:lvl8pPr marL="4551609" indent="0" algn="ctr">
              <a:buNone/>
            </a:lvl8pPr>
            <a:lvl9pPr marL="5201839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840" y="866987"/>
            <a:ext cx="10078720" cy="260096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6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840" y="3566629"/>
            <a:ext cx="10078720" cy="2147146"/>
          </a:xfrm>
        </p:spPr>
        <p:txBody>
          <a:bodyPr anchor="t"/>
          <a:lstStyle>
            <a:lvl1pPr marL="104037" indent="0" algn="l">
              <a:buNone/>
              <a:defRPr sz="2800">
                <a:solidFill>
                  <a:schemeClr val="tx1"/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0827" y="9125938"/>
            <a:ext cx="1083733" cy="519289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388338"/>
            <a:ext cx="11704320" cy="16256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1"/>
            <a:ext cx="5746045" cy="1067928"/>
          </a:xfrm>
        </p:spPr>
        <p:txBody>
          <a:bodyPr anchor="ctr"/>
          <a:lstStyle>
            <a:lvl1pPr marL="0" indent="0">
              <a:buNone/>
              <a:defRPr sz="3400" b="0" cap="all" baseline="0">
                <a:solidFill>
                  <a:schemeClr val="tx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6259" y="2183271"/>
            <a:ext cx="5748302" cy="1067928"/>
          </a:xfrm>
        </p:spPr>
        <p:txBody>
          <a:bodyPr anchor="ctr"/>
          <a:lstStyle>
            <a:lvl1pPr marL="0" indent="0">
              <a:buNone/>
              <a:defRPr sz="3400" b="0" cap="all" baseline="0">
                <a:solidFill>
                  <a:schemeClr val="tx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50240" y="3359574"/>
            <a:ext cx="5746045" cy="5353192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359574"/>
            <a:ext cx="5748302" cy="5353192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31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50241" y="2167468"/>
            <a:ext cx="4278490" cy="6545298"/>
          </a:xfr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3100"/>
            </a:lvl3pPr>
            <a:lvl4pPr>
              <a:defRPr sz="28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960" y="866986"/>
            <a:ext cx="7802880" cy="742810"/>
          </a:xfrm>
        </p:spPr>
        <p:txBody>
          <a:bodyPr lIns="65023" rIns="65023" bIns="0" anchor="b">
            <a:sp3d prstMaterial="softEdge"/>
          </a:bodyPr>
          <a:lstStyle>
            <a:lvl1pPr algn="ctr">
              <a:buNone/>
              <a:defRPr sz="2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00960" y="2605476"/>
            <a:ext cx="7802880" cy="5635413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46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00960" y="1659431"/>
            <a:ext cx="7802880" cy="754278"/>
          </a:xfrm>
        </p:spPr>
        <p:txBody>
          <a:bodyPr lIns="65023" tIns="65023" rIns="65023" anchor="t"/>
          <a:lstStyle>
            <a:lvl1pPr marL="0" indent="0" algn="ctr">
              <a:buNone/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130046" tIns="65023" rIns="130046" bIns="65023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50240" y="2275840"/>
            <a:ext cx="11704320" cy="6697472"/>
          </a:xfrm>
          <a:prstGeom prst="rect">
            <a:avLst/>
          </a:prstGeom>
        </p:spPr>
        <p:txBody>
          <a:bodyPr vert="horz" lIns="130046" tIns="65023" rIns="130046" bIns="65023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0240" y="9125938"/>
            <a:ext cx="3034453" cy="519289"/>
          </a:xfrm>
          <a:prstGeom prst="rect">
            <a:avLst/>
          </a:prstGeom>
        </p:spPr>
        <p:txBody>
          <a:bodyPr vert="horz" lIns="130046" tIns="65023" rIns="130046" bIns="65023" anchor="b"/>
          <a:lstStyle>
            <a:lvl1pPr algn="l" eaLnBrk="1" latinLnBrk="0" hangingPunct="1">
              <a:defRPr kumimoji="0" sz="17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43307" y="9125938"/>
            <a:ext cx="4118187" cy="519289"/>
          </a:xfrm>
          <a:prstGeom prst="rect">
            <a:avLst/>
          </a:prstGeom>
        </p:spPr>
        <p:txBody>
          <a:bodyPr vert="horz" lIns="130046" tIns="65023" rIns="130046" bIns="65023" anchor="b"/>
          <a:lstStyle>
            <a:lvl1pPr algn="ctr" eaLnBrk="1" latinLnBrk="0" hangingPunct="1">
              <a:defRPr kumimoji="0" sz="17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270827" y="9125938"/>
            <a:ext cx="1083733" cy="519289"/>
          </a:xfrm>
          <a:prstGeom prst="rect">
            <a:avLst/>
          </a:prstGeom>
        </p:spPr>
        <p:txBody>
          <a:bodyPr vert="horz" lIns="0" tIns="65023" rIns="0" bIns="65023" anchor="b"/>
          <a:lstStyle>
            <a:lvl1pPr algn="r" eaLnBrk="1" latinLnBrk="0" hangingPunct="1">
              <a:defRPr kumimoji="0" sz="17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rtl="0" eaLnBrk="1" latinLnBrk="0" hangingPunct="1">
        <a:spcBef>
          <a:spcPct val="0"/>
        </a:spcBef>
        <a:buNone/>
        <a:defRPr kumimoji="0" sz="58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780276" indent="-585207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1235437" indent="-403143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612570" indent="-325115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1924680" indent="-260092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7777" indent="-260092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09887" indent="-260092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95988" indent="-260092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082089" indent="-260092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368191" indent="-260092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hyperlink" Target="https://en.wikipedia.org/wiki/List_of_Manhattan_neighborhoo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entmanhattan.com/index.cfm?page=sea" TargetMode="External"/><Relationship Id="rId4" Type="http://schemas.openxmlformats.org/officeDocument/2006/relationships/hyperlink" Target="mailto:maps/search/manhattan+subway+metro+stations/@40.7837297,-74.1033043,11z/data=!3m1!4b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63800" y="2514600"/>
            <a:ext cx="8620125" cy="51417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6600" spc="-5" dirty="0" smtClean="0">
                <a:solidFill>
                  <a:srgbClr val="FFFF00"/>
                </a:solidFill>
                <a:latin typeface="Times New Roman"/>
                <a:cs typeface="Times New Roman"/>
              </a:rPr>
              <a:t>  Data Science Project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6600" spc="-5" dirty="0" smtClean="0">
                <a:solidFill>
                  <a:srgbClr val="FFFF00"/>
                </a:solidFill>
                <a:latin typeface="Times New Roman"/>
                <a:cs typeface="Times New Roman"/>
              </a:rPr>
              <a:t>   </a:t>
            </a:r>
            <a:r>
              <a:rPr lang="en-US" sz="6600" spc="-5" dirty="0" err="1" smtClean="0">
                <a:solidFill>
                  <a:srgbClr val="FFFF00"/>
                </a:solidFill>
                <a:latin typeface="Times New Roman"/>
                <a:cs typeface="Times New Roman"/>
              </a:rPr>
              <a:t>Coursera</a:t>
            </a:r>
            <a:r>
              <a:rPr lang="en-US" sz="6600" spc="-5" dirty="0" smtClean="0">
                <a:solidFill>
                  <a:srgbClr val="FFFF00"/>
                </a:solidFill>
                <a:latin typeface="Times New Roman"/>
                <a:cs typeface="Times New Roman"/>
              </a:rPr>
              <a:t> Capstone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6600" spc="-5" dirty="0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6600" spc="-5" dirty="0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6600">
              <a:solidFill>
                <a:srgbClr val="FFFF00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78400" y="6781800"/>
            <a:ext cx="289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Deepak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  </a:t>
            </a:r>
            <a:r>
              <a:rPr lang="en-US" sz="40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Singh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0391" y="2564892"/>
            <a:ext cx="11292840" cy="6434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5000" y="228600"/>
            <a:ext cx="11353800" cy="1797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GeoData Manhattan apts for</a:t>
            </a:r>
            <a:r>
              <a:rPr spc="400" dirty="0"/>
              <a:t> </a:t>
            </a:r>
            <a:r>
              <a:rPr spc="-15" dirty="0"/>
              <a:t>rent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34384" y="5396484"/>
            <a:ext cx="6068568" cy="4040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000" y="1600200"/>
            <a:ext cx="5661660" cy="3479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93992" y="1638300"/>
            <a:ext cx="5574791" cy="3505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406400" y="304800"/>
            <a:ext cx="117043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Rental </a:t>
            </a:r>
            <a:r>
              <a:rPr sz="3200" dirty="0"/>
              <a:t>Price </a:t>
            </a:r>
            <a:r>
              <a:rPr sz="3200" spc="-5"/>
              <a:t>Statistics </a:t>
            </a:r>
            <a:r>
              <a:rPr lang="en-US" sz="3200" spc="5" dirty="0" smtClean="0"/>
              <a:t>Manhattan</a:t>
            </a:r>
            <a:r>
              <a:rPr sz="3200" spc="210" smtClean="0"/>
              <a:t> </a:t>
            </a:r>
            <a:r>
              <a:rPr sz="3200" spc="10" dirty="0"/>
              <a:t>Apartments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860038" y="912621"/>
            <a:ext cx="5272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Budget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US7000/month is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around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</a:t>
            </a:r>
            <a:r>
              <a:rPr sz="2400" spc="40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DFFFF"/>
                </a:solidFill>
                <a:latin typeface="Times New Roman"/>
                <a:cs typeface="Times New Roman"/>
              </a:rPr>
              <a:t>mean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191" y="2538983"/>
            <a:ext cx="11411712" cy="6815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9800" y="381000"/>
            <a:ext cx="10439400" cy="1797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smtClean="0"/>
              <a:t>M</a:t>
            </a:r>
            <a:r>
              <a:rPr lang="en-US" spc="-5" dirty="0" err="1" smtClean="0"/>
              <a:t>anhattan</a:t>
            </a:r>
            <a:r>
              <a:rPr spc="-5" smtClean="0"/>
              <a:t> </a:t>
            </a:r>
            <a:r>
              <a:rPr smtClean="0"/>
              <a:t>a</a:t>
            </a:r>
            <a:r>
              <a:rPr lang="en-US" dirty="0" err="1" smtClean="0"/>
              <a:t>partments</a:t>
            </a:r>
            <a:r>
              <a:rPr smtClean="0"/>
              <a:t> </a:t>
            </a:r>
            <a:r>
              <a:rPr dirty="0"/>
              <a:t>for </a:t>
            </a:r>
            <a:r>
              <a:rPr spc="-25" dirty="0"/>
              <a:t>rent </a:t>
            </a:r>
            <a:r>
              <a:rPr dirty="0"/>
              <a:t>with </a:t>
            </a:r>
            <a:r>
              <a:rPr/>
              <a:t>venue</a:t>
            </a:r>
            <a:r>
              <a:rPr spc="620"/>
              <a:t> </a:t>
            </a:r>
            <a:r>
              <a:rPr spc="10" smtClean="0"/>
              <a:t>cluste</a:t>
            </a:r>
            <a:r>
              <a:rPr lang="en-US" spc="10" dirty="0" smtClean="0"/>
              <a:t>r</a:t>
            </a:r>
            <a:endParaRPr spc="1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62200"/>
            <a:ext cx="13004292" cy="6908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73200" y="784606"/>
            <a:ext cx="8763000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Venues </a:t>
            </a:r>
            <a:r>
              <a:rPr dirty="0"/>
              <a:t>of cluster</a:t>
            </a:r>
            <a:r>
              <a:rPr spc="459" dirty="0"/>
              <a:t> </a:t>
            </a:r>
            <a:r>
              <a:rPr dirty="0"/>
              <a:t>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2602992"/>
            <a:ext cx="11792712" cy="674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20570" y="912621"/>
            <a:ext cx="8384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Apts </a:t>
            </a:r>
            <a:r>
              <a:rPr sz="3600" dirty="0"/>
              <a:t>for </a:t>
            </a:r>
            <a:r>
              <a:rPr sz="3600" spc="-15" dirty="0"/>
              <a:t>rent </a:t>
            </a:r>
            <a:r>
              <a:rPr sz="3600" spc="-90" dirty="0"/>
              <a:t>(blue) </a:t>
            </a:r>
            <a:r>
              <a:rPr sz="3600" dirty="0"/>
              <a:t>and </a:t>
            </a:r>
            <a:r>
              <a:rPr sz="3600" spc="-5" dirty="0"/>
              <a:t>subway stations</a:t>
            </a:r>
            <a:r>
              <a:rPr sz="3600" spc="880" dirty="0"/>
              <a:t> </a:t>
            </a:r>
            <a:r>
              <a:rPr sz="3600" spc="-15" dirty="0"/>
              <a:t>(red)</a:t>
            </a:r>
            <a:endParaRPr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3200" y="1083309"/>
            <a:ext cx="9601200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Apartment</a:t>
            </a:r>
            <a:r>
              <a:rPr spc="210" dirty="0"/>
              <a:t> </a:t>
            </a:r>
            <a:r>
              <a:rPr spc="-5" dirty="0"/>
              <a:t>Selection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5500" y="2755138"/>
            <a:ext cx="9518015" cy="452123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318135">
              <a:lnSpc>
                <a:spcPct val="100899"/>
              </a:lnSpc>
              <a:spcBef>
                <a:spcPts val="75"/>
              </a:spcBef>
            </a:pP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Using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"one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map"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above,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I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was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able to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explore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all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possibilities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since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the 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information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needed for a good</a:t>
            </a:r>
            <a:r>
              <a:rPr sz="2400" spc="409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decision.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Apartment 1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rent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cost is US7500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slightly above the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US7000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budget.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Apt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1  400 meters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from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subway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station at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59th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Street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and work place </a:t>
            </a:r>
            <a:r>
              <a:rPr sz="2400" spc="-190" dirty="0">
                <a:solidFill>
                  <a:srgbClr val="FDFFFF"/>
                </a:solidFill>
                <a:latin typeface="Times New Roman"/>
                <a:cs typeface="Times New Roman"/>
              </a:rPr>
              <a:t>(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Park </a:t>
            </a:r>
            <a:r>
              <a:rPr sz="2400" spc="-20" dirty="0">
                <a:solidFill>
                  <a:srgbClr val="FDFFFF"/>
                </a:solidFill>
                <a:latin typeface="Times New Roman"/>
                <a:cs typeface="Times New Roman"/>
              </a:rPr>
              <a:t>Ave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and  600 meters </a:t>
            </a:r>
            <a:r>
              <a:rPr sz="2400" spc="-50" dirty="0">
                <a:solidFill>
                  <a:srgbClr val="FDFFFF"/>
                </a:solidFill>
                <a:latin typeface="Times New Roman"/>
                <a:cs typeface="Times New Roman"/>
              </a:rPr>
              <a:t>way.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I can walk to work place and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use subway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for other places a  this apt </a:t>
            </a:r>
            <a:r>
              <a:rPr sz="2400" spc="-20" dirty="0">
                <a:solidFill>
                  <a:srgbClr val="FDFFFF"/>
                </a:solidFill>
                <a:latin typeface="Times New Roman"/>
                <a:cs typeface="Times New Roman"/>
              </a:rPr>
              <a:t>are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as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Cluster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2 and it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is located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in a fine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district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in the East</a:t>
            </a:r>
            <a:r>
              <a:rPr sz="2400" spc="7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side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192405">
              <a:lnSpc>
                <a:spcPct val="100600"/>
              </a:lnSpc>
            </a:pP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Apartment 2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rent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cost is US6935,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just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under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US7000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budget.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Apt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2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is 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from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subway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station at Fulton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Street,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but I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will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have to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ride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subway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dail  possibly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40-60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min ride. </a:t>
            </a:r>
            <a:r>
              <a:rPr sz="2400" spc="-80" dirty="0">
                <a:solidFill>
                  <a:srgbClr val="FDFFFF"/>
                </a:solidFill>
                <a:latin typeface="Times New Roman"/>
                <a:cs typeface="Times New Roman"/>
              </a:rPr>
              <a:t>Venues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for this apt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are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as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of</a:t>
            </a:r>
            <a:r>
              <a:rPr sz="2400" spc="10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Cluster </a:t>
            </a:r>
            <a:r>
              <a:rPr sz="2400" spc="35" dirty="0">
                <a:solidFill>
                  <a:srgbClr val="FDFFFF"/>
                </a:solidFill>
                <a:latin typeface="Times New Roman"/>
                <a:cs typeface="Times New Roman"/>
              </a:rPr>
              <a:t>3.¶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69108"/>
            <a:ext cx="13004292" cy="6908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564272"/>
            <a:ext cx="10363199" cy="1797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9570" algn="l"/>
                <a:tab pos="4636770" algn="l"/>
              </a:tabLst>
            </a:pPr>
            <a:r>
              <a:rPr spc="-55" dirty="0"/>
              <a:t>Venus</a:t>
            </a:r>
            <a:r>
              <a:rPr spc="-395" dirty="0"/>
              <a:t> </a:t>
            </a:r>
            <a:r>
              <a:rPr spc="-5" dirty="0"/>
              <a:t>in</a:t>
            </a:r>
            <a:r>
              <a:rPr spc="5" dirty="0"/>
              <a:t> </a:t>
            </a:r>
            <a:r>
              <a:rPr dirty="0"/>
              <a:t>Cluster	</a:t>
            </a:r>
            <a:r>
              <a:rPr spc="-5" dirty="0"/>
              <a:t>2	near </a:t>
            </a:r>
            <a:r>
              <a:rPr spc="-15" dirty="0"/>
              <a:t>future</a:t>
            </a:r>
            <a:r>
              <a:rPr spc="-145" dirty="0"/>
              <a:t> </a:t>
            </a:r>
            <a:r>
              <a:rPr spc="-5" dirty="0"/>
              <a:t>home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4601" y="533146"/>
            <a:ext cx="937260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400" spc="-5" dirty="0"/>
              <a:t>5.0</a:t>
            </a:r>
            <a:r>
              <a:rPr sz="6400" spc="-50" dirty="0"/>
              <a:t> </a:t>
            </a:r>
            <a:r>
              <a:rPr sz="6400" spc="-5" dirty="0"/>
              <a:t>Discussion</a:t>
            </a:r>
            <a:endParaRPr sz="6400"/>
          </a:p>
        </p:txBody>
      </p:sp>
      <p:sp>
        <p:nvSpPr>
          <p:cNvPr id="3" name="object 3"/>
          <p:cNvSpPr txBox="1"/>
          <p:nvPr/>
        </p:nvSpPr>
        <p:spPr>
          <a:xfrm>
            <a:off x="1549653" y="2351278"/>
            <a:ext cx="9171305" cy="6357124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660400" marR="160020" indent="-571500" algn="just">
              <a:lnSpc>
                <a:spcPct val="97500"/>
              </a:lnSpc>
              <a:spcBef>
                <a:spcPts val="204"/>
              </a:spcBef>
              <a:buSzPct val="170833"/>
              <a:buChar char="•"/>
              <a:tabLst>
                <a:tab pos="636270" algn="l"/>
              </a:tabLst>
            </a:pP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In general, I am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positively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impressed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with the  organization, content and lab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works</a:t>
            </a:r>
            <a:r>
              <a:rPr sz="3600" spc="-45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presented 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the Coursera IBM Certification</a:t>
            </a:r>
            <a:r>
              <a:rPr sz="3600" spc="9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Course</a:t>
            </a:r>
            <a:endParaRPr sz="3600">
              <a:latin typeface="Times New Roman"/>
              <a:cs typeface="Times New Roman"/>
            </a:endParaRPr>
          </a:p>
          <a:p>
            <a:pPr marL="660400" marR="772795" indent="-571500" algn="just">
              <a:lnSpc>
                <a:spcPct val="97500"/>
              </a:lnSpc>
              <a:spcBef>
                <a:spcPts val="2255"/>
              </a:spcBef>
              <a:buSzPct val="170833"/>
              <a:buChar char="•"/>
              <a:tabLst>
                <a:tab pos="636270" algn="l"/>
              </a:tabLst>
            </a:pP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feel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this Capstone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project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presented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me</a:t>
            </a:r>
            <a:r>
              <a:rPr sz="3600" spc="-5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>
                <a:solidFill>
                  <a:srgbClr val="FDFFFF"/>
                </a:solidFill>
                <a:latin typeface="Times New Roman"/>
                <a:cs typeface="Times New Roman"/>
              </a:rPr>
              <a:t>a </a:t>
            </a:r>
            <a:r>
              <a:rPr sz="3600" spc="5" smtClean="0">
                <a:solidFill>
                  <a:srgbClr val="FDFFFF"/>
                </a:solidFill>
                <a:latin typeface="Times New Roman"/>
                <a:cs typeface="Times New Roman"/>
              </a:rPr>
              <a:t>opportunity</a:t>
            </a:r>
            <a:r>
              <a:rPr lang="en-US" sz="3600" spc="5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mtClean="0">
                <a:solidFill>
                  <a:srgbClr val="FDFFFF"/>
                </a:solidFill>
                <a:latin typeface="Times New Roman"/>
                <a:cs typeface="Times New Roman"/>
              </a:rPr>
              <a:t>to</a:t>
            </a:r>
            <a:r>
              <a:rPr lang="en-US" sz="36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mtClean="0">
                <a:solidFill>
                  <a:srgbClr val="FDFFFF"/>
                </a:solidFill>
                <a:latin typeface="Times New Roman"/>
                <a:cs typeface="Times New Roman"/>
              </a:rPr>
              <a:t>practice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and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apply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the Data  tools and methodologies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learned.</a:t>
            </a:r>
            <a:endParaRPr sz="3600">
              <a:latin typeface="Times New Roman"/>
              <a:cs typeface="Times New Roman"/>
            </a:endParaRPr>
          </a:p>
          <a:p>
            <a:pPr marL="660400" marR="43180" indent="-571500" algn="just">
              <a:lnSpc>
                <a:spcPct val="100800"/>
              </a:lnSpc>
              <a:spcBef>
                <a:spcPts val="2105"/>
              </a:spcBef>
              <a:buSzPct val="170833"/>
              <a:buChar char="•"/>
              <a:tabLst>
                <a:tab pos="636270" algn="l"/>
              </a:tabLst>
            </a:pP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 </a:t>
            </a:r>
            <a:r>
              <a:rPr sz="3600" spc="-50" dirty="0">
                <a:solidFill>
                  <a:srgbClr val="FDFFFF"/>
                </a:solidFill>
                <a:latin typeface="Times New Roman"/>
                <a:cs typeface="Times New Roman"/>
              </a:rPr>
              <a:t>have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created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good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project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that I can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present 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example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to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show </a:t>
            </a:r>
            <a:r>
              <a:rPr sz="3600" spc="-65" dirty="0">
                <a:solidFill>
                  <a:srgbClr val="FDFFFF"/>
                </a:solidFill>
                <a:latin typeface="Times New Roman"/>
                <a:cs typeface="Times New Roman"/>
              </a:rPr>
              <a:t>my</a:t>
            </a:r>
            <a:r>
              <a:rPr sz="3600" spc="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potential.</a:t>
            </a:r>
            <a:endParaRPr sz="3600">
              <a:latin typeface="Times New Roman"/>
              <a:cs typeface="Times New Roman"/>
            </a:endParaRPr>
          </a:p>
          <a:p>
            <a:pPr marL="635635" indent="-547370">
              <a:lnSpc>
                <a:spcPct val="100000"/>
              </a:lnSpc>
              <a:spcBef>
                <a:spcPts val="2160"/>
              </a:spcBef>
              <a:buSzPct val="170833"/>
              <a:buChar char="•"/>
              <a:tabLst>
                <a:tab pos="636270" algn="l"/>
              </a:tabLst>
            </a:pP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feel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 </a:t>
            </a:r>
            <a:r>
              <a:rPr sz="3600" spc="-55" dirty="0">
                <a:solidFill>
                  <a:srgbClr val="FDFFFF"/>
                </a:solidFill>
                <a:latin typeface="Times New Roman"/>
                <a:cs typeface="Times New Roman"/>
              </a:rPr>
              <a:t>have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acquired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good </a:t>
            </a:r>
            <a:r>
              <a:rPr sz="3600" spc="5" dirty="0">
                <a:solidFill>
                  <a:srgbClr val="FDFFFF"/>
                </a:solidFill>
                <a:latin typeface="Times New Roman"/>
                <a:cs typeface="Times New Roman"/>
              </a:rPr>
              <a:t>starting </a:t>
            </a:r>
            <a:r>
              <a:rPr sz="3600">
                <a:solidFill>
                  <a:srgbClr val="FDFFFF"/>
                </a:solidFill>
                <a:latin typeface="Times New Roman"/>
                <a:cs typeface="Times New Roman"/>
              </a:rPr>
              <a:t>point</a:t>
            </a:r>
            <a:r>
              <a:rPr sz="3600" spc="7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mtClean="0">
                <a:solidFill>
                  <a:srgbClr val="FDFFFF"/>
                </a:solidFill>
                <a:latin typeface="Times New Roman"/>
                <a:cs typeface="Times New Roman"/>
              </a:rPr>
              <a:t>t</a:t>
            </a:r>
            <a:r>
              <a:rPr lang="en-US" sz="36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o kick start my career again.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000" y="812038"/>
            <a:ext cx="10896599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400" spc="-5" dirty="0"/>
              <a:t>6.0</a:t>
            </a:r>
            <a:r>
              <a:rPr sz="6400" spc="-75" dirty="0"/>
              <a:t> </a:t>
            </a:r>
            <a:r>
              <a:rPr sz="6400" spc="25" dirty="0"/>
              <a:t>Conclusions</a:t>
            </a:r>
            <a:endParaRPr sz="6400"/>
          </a:p>
        </p:txBody>
      </p:sp>
      <p:sp>
        <p:nvSpPr>
          <p:cNvPr id="3" name="object 3"/>
          <p:cNvSpPr txBox="1"/>
          <p:nvPr/>
        </p:nvSpPr>
        <p:spPr>
          <a:xfrm>
            <a:off x="737108" y="2259838"/>
            <a:ext cx="10384155" cy="5986191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660400" marR="964565" indent="-572135" algn="just">
              <a:lnSpc>
                <a:spcPct val="95200"/>
              </a:lnSpc>
              <a:spcBef>
                <a:spcPts val="305"/>
              </a:spcBef>
              <a:buSzPct val="170833"/>
              <a:buChar char="•"/>
              <a:tabLst>
                <a:tab pos="636270" algn="l"/>
              </a:tabLst>
            </a:pP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feel </a:t>
            </a:r>
            <a:r>
              <a:rPr sz="3600" spc="-30" dirty="0">
                <a:solidFill>
                  <a:srgbClr val="FDFFFF"/>
                </a:solidFill>
                <a:latin typeface="Times New Roman"/>
                <a:cs typeface="Times New Roman"/>
              </a:rPr>
              <a:t>rewarded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with </a:t>
            </a:r>
            <a:r>
              <a:rPr sz="360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3600" spc="5" smtClean="0">
                <a:solidFill>
                  <a:srgbClr val="FDFFFF"/>
                </a:solidFill>
                <a:latin typeface="Times New Roman"/>
                <a:cs typeface="Times New Roman"/>
              </a:rPr>
              <a:t>efforts</a:t>
            </a:r>
            <a:r>
              <a:rPr lang="en-US" sz="3600" spc="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lang="en-US" sz="3600" spc="5" dirty="0" smtClean="0">
                <a:solidFill>
                  <a:srgbClr val="FDFFFF"/>
                </a:solidFill>
                <a:latin typeface="Times New Roman"/>
                <a:cs typeface="Times New Roman"/>
              </a:rPr>
              <a:t>and time, I</a:t>
            </a:r>
            <a:r>
              <a:rPr sz="3600" spc="-10" smtClean="0">
                <a:solidFill>
                  <a:srgbClr val="FDFFFF"/>
                </a:solidFill>
                <a:latin typeface="Times New Roman"/>
                <a:cs typeface="Times New Roman"/>
              </a:rPr>
              <a:t>  </a:t>
            </a:r>
            <a:r>
              <a:rPr sz="3600" spc="-20" dirty="0">
                <a:solidFill>
                  <a:srgbClr val="FDFFFF"/>
                </a:solidFill>
                <a:latin typeface="Times New Roman"/>
                <a:cs typeface="Times New Roman"/>
              </a:rPr>
              <a:t>believe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this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course with all the topics </a:t>
            </a:r>
            <a:r>
              <a:rPr sz="3600" spc="-25" dirty="0">
                <a:solidFill>
                  <a:srgbClr val="FDFFFF"/>
                </a:solidFill>
                <a:latin typeface="Times New Roman"/>
                <a:cs typeface="Times New Roman"/>
              </a:rPr>
              <a:t>covered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is 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of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appreciation.</a:t>
            </a:r>
            <a:endParaRPr sz="3600">
              <a:latin typeface="Times New Roman"/>
              <a:cs typeface="Times New Roman"/>
            </a:endParaRPr>
          </a:p>
          <a:p>
            <a:pPr marL="660400" marR="709930" indent="-572135">
              <a:lnSpc>
                <a:spcPct val="97700"/>
              </a:lnSpc>
              <a:spcBef>
                <a:spcPts val="2270"/>
              </a:spcBef>
              <a:buSzPct val="170833"/>
              <a:buChar char="•"/>
              <a:tabLst>
                <a:tab pos="636270" algn="l"/>
              </a:tabLst>
            </a:pP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This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project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has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shown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me a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practical application 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 </a:t>
            </a:r>
            <a:r>
              <a:rPr sz="3600" spc="-20" dirty="0">
                <a:solidFill>
                  <a:srgbClr val="FDFFFF"/>
                </a:solidFill>
                <a:latin typeface="Times New Roman"/>
                <a:cs typeface="Times New Roman"/>
              </a:rPr>
              <a:t>real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situation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that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has impacting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personal and 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impact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using Data Science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tools.</a:t>
            </a:r>
            <a:endParaRPr sz="3600">
              <a:latin typeface="Times New Roman"/>
              <a:cs typeface="Times New Roman"/>
            </a:endParaRPr>
          </a:p>
          <a:p>
            <a:pPr marL="660400" marR="30480" indent="-572135">
              <a:lnSpc>
                <a:spcPct val="96700"/>
              </a:lnSpc>
              <a:spcBef>
                <a:spcPts val="2280"/>
              </a:spcBef>
              <a:buSzPct val="170833"/>
              <a:buChar char="•"/>
              <a:tabLst>
                <a:tab pos="636270" algn="l"/>
              </a:tabLst>
            </a:pP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mapping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with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Folium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is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 </a:t>
            </a:r>
            <a:r>
              <a:rPr sz="3600" spc="5" dirty="0">
                <a:solidFill>
                  <a:srgbClr val="FDFFFF"/>
                </a:solidFill>
                <a:latin typeface="Times New Roman"/>
                <a:cs typeface="Times New Roman"/>
              </a:rPr>
              <a:t>very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powerful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te  consolidate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information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and </a:t>
            </a:r>
            <a:r>
              <a:rPr sz="3600" spc="-25" dirty="0">
                <a:solidFill>
                  <a:srgbClr val="FDFFFF"/>
                </a:solidFill>
                <a:latin typeface="Times New Roman"/>
                <a:cs typeface="Times New Roman"/>
              </a:rPr>
              <a:t>make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analysis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 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thoroughly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and with </a:t>
            </a:r>
            <a:r>
              <a:rPr sz="3600" spc="5" dirty="0">
                <a:solidFill>
                  <a:srgbClr val="FDFFFF"/>
                </a:solidFill>
                <a:latin typeface="Times New Roman"/>
                <a:cs typeface="Times New Roman"/>
              </a:rPr>
              <a:t>confidence.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would</a:t>
            </a:r>
            <a:r>
              <a:rPr sz="3600" spc="-29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recommend 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use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in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similar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situations.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3200" y="746506"/>
            <a:ext cx="8534400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Report</a:t>
            </a:r>
            <a:r>
              <a:rPr spc="55" dirty="0"/>
              <a:t> </a:t>
            </a:r>
            <a:r>
              <a:rPr spc="40" dirty="0"/>
              <a:t>Content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4000" y="2895600"/>
            <a:ext cx="6749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to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be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solved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by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this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project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and who may be</a:t>
            </a:r>
            <a:r>
              <a:rPr sz="2400" spc="175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interested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9300" y="2512821"/>
            <a:ext cx="332359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1.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Introduction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Section</a:t>
            </a:r>
            <a:r>
              <a:rPr sz="2400" spc="180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EAEAEB"/>
                </a:solidFill>
                <a:latin typeface="AoyagiKouzanFontT"/>
                <a:cs typeface="AoyagiKouzanFontT"/>
              </a:rPr>
              <a:t>⁃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The “business</a:t>
            </a:r>
            <a:r>
              <a:rPr sz="2400" spc="340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problem”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2. Data</a:t>
            </a:r>
            <a:r>
              <a:rPr sz="2400" spc="-225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Section: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9300" y="3619627"/>
            <a:ext cx="10057130" cy="4073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r>
              <a:rPr sz="2400" dirty="0">
                <a:solidFill>
                  <a:srgbClr val="EAEAEB"/>
                </a:solidFill>
                <a:latin typeface="AoyagiKouzanFontT"/>
                <a:cs typeface="AoyagiKouzanFontT"/>
              </a:rPr>
              <a:t>⁃	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Describe Data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requirements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and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Sources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needed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to solve the</a:t>
            </a:r>
            <a:r>
              <a:rPr sz="2400" spc="140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EAEAEB"/>
                </a:solidFill>
                <a:latin typeface="Times New Roman"/>
                <a:cs typeface="Times New Roman"/>
              </a:rPr>
              <a:t>problem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3. Methodology</a:t>
            </a:r>
            <a:r>
              <a:rPr sz="2400" spc="95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EAEAEB"/>
                </a:solidFill>
                <a:latin typeface="Times New Roman"/>
                <a:cs typeface="Times New Roman"/>
              </a:rPr>
              <a:t>section:</a:t>
            </a:r>
            <a:endParaRPr sz="2400">
              <a:latin typeface="Times New Roman"/>
              <a:cs typeface="Times New Roman"/>
            </a:endParaRPr>
          </a:p>
          <a:p>
            <a:pPr marL="329565" indent="-317500">
              <a:lnSpc>
                <a:spcPct val="100000"/>
              </a:lnSpc>
              <a:spcBef>
                <a:spcPts val="15"/>
              </a:spcBef>
            </a:pPr>
            <a:r>
              <a:rPr sz="2400" dirty="0">
                <a:solidFill>
                  <a:srgbClr val="EAEAEB"/>
                </a:solidFill>
                <a:latin typeface="AoyagiKouzanFontT"/>
                <a:cs typeface="AoyagiKouzanFontT"/>
              </a:rPr>
              <a:t>⁃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Main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component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of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the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report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- Execute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data processing, describe/discuss</a:t>
            </a:r>
            <a:r>
              <a:rPr sz="2400" spc="535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any</a:t>
            </a:r>
            <a:endParaRPr sz="2400">
              <a:latin typeface="Times New Roman"/>
              <a:cs typeface="Times New Roman"/>
            </a:endParaRPr>
          </a:p>
          <a:p>
            <a:pPr marL="329565" marR="5080">
              <a:lnSpc>
                <a:spcPct val="100400"/>
              </a:lnSpc>
              <a:spcBef>
                <a:spcPts val="10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exploratory data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analysis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and/or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inferential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statistical testing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performed, </a:t>
            </a:r>
            <a:r>
              <a:rPr sz="2400" spc="25" dirty="0">
                <a:solidFill>
                  <a:srgbClr val="EAEAEB"/>
                </a:solidFill>
                <a:latin typeface="Times New Roman"/>
                <a:cs typeface="Times New Roman"/>
              </a:rPr>
              <a:t>and/or 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machine </a:t>
            </a:r>
            <a:r>
              <a:rPr sz="2400" spc="5" dirty="0">
                <a:solidFill>
                  <a:srgbClr val="EAEAEB"/>
                </a:solidFill>
                <a:latin typeface="Times New Roman"/>
                <a:cs typeface="Times New Roman"/>
              </a:rPr>
              <a:t>learnings</a:t>
            </a:r>
            <a:r>
              <a:rPr sz="2400" spc="-114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used.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4. Results</a:t>
            </a:r>
            <a:r>
              <a:rPr sz="2400" spc="-254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EAEAEB"/>
                </a:solidFill>
                <a:latin typeface="Times New Roman"/>
                <a:cs typeface="Times New Roman"/>
              </a:rPr>
              <a:t>section: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2196465" algn="l"/>
              </a:tabLst>
            </a:pPr>
            <a:r>
              <a:rPr sz="2400" dirty="0">
                <a:solidFill>
                  <a:srgbClr val="EAEAEB"/>
                </a:solidFill>
                <a:latin typeface="AoyagiKouzanFontT"/>
                <a:cs typeface="AoyagiKouzanFontT"/>
              </a:rPr>
              <a:t>⁃</a:t>
            </a:r>
            <a:r>
              <a:rPr sz="2400" spc="390" dirty="0">
                <a:solidFill>
                  <a:srgbClr val="EAEAEB"/>
                </a:solidFill>
                <a:latin typeface="AoyagiKouzanFontT"/>
                <a:cs typeface="AoyagiKouzanFontT"/>
              </a:rPr>
              <a:t> </a:t>
            </a:r>
            <a:r>
              <a:rPr sz="2400" spc="-5">
                <a:solidFill>
                  <a:srgbClr val="EAEAEB"/>
                </a:solidFill>
                <a:latin typeface="Times New Roman"/>
                <a:cs typeface="Times New Roman"/>
              </a:rPr>
              <a:t>Discussion</a:t>
            </a:r>
            <a:r>
              <a:rPr sz="2400" spc="1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mtClean="0">
                <a:solidFill>
                  <a:srgbClr val="EAEAEB"/>
                </a:solidFill>
                <a:latin typeface="Times New Roman"/>
                <a:cs typeface="Times New Roman"/>
              </a:rPr>
              <a:t>of</a:t>
            </a:r>
            <a:r>
              <a:rPr lang="en-US" sz="2400" dirty="0" smtClean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mtClean="0">
                <a:solidFill>
                  <a:srgbClr val="EAEAEB"/>
                </a:solidFill>
                <a:latin typeface="Times New Roman"/>
                <a:cs typeface="Times New Roman"/>
              </a:rPr>
              <a:t>the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results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finding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of</a:t>
            </a:r>
            <a:r>
              <a:rPr sz="2400" spc="305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answer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5.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Discussion</a:t>
            </a:r>
            <a:r>
              <a:rPr sz="2400" spc="-175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EAEAEB"/>
                </a:solidFill>
                <a:latin typeface="Times New Roman"/>
                <a:cs typeface="Times New Roman"/>
              </a:rPr>
              <a:t>section: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400" dirty="0">
                <a:solidFill>
                  <a:srgbClr val="EAEAEB"/>
                </a:solidFill>
                <a:latin typeface="AoyagiKouzanFontT"/>
                <a:cs typeface="AoyagiKouzanFontT"/>
              </a:rPr>
              <a:t>⁃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Discussion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observations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noted and any</a:t>
            </a:r>
            <a:r>
              <a:rPr sz="2400" spc="90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recommendations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6.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Conclusion</a:t>
            </a:r>
            <a:r>
              <a:rPr sz="2400" spc="-50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EAEAEB"/>
                </a:solidFill>
                <a:latin typeface="Times New Roman"/>
                <a:cs typeface="Times New Roman"/>
              </a:rPr>
              <a:t>section: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400" dirty="0">
                <a:solidFill>
                  <a:srgbClr val="EAEAEB"/>
                </a:solidFill>
                <a:latin typeface="AoyagiKouzanFontT"/>
                <a:cs typeface="AoyagiKouzanFontT"/>
              </a:rPr>
              <a:t>⁃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Answer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chosen and</a:t>
            </a:r>
            <a:r>
              <a:rPr sz="2400" spc="400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EAEAEB"/>
                </a:solidFill>
                <a:latin typeface="Times New Roman"/>
                <a:cs typeface="Times New Roman"/>
              </a:rPr>
              <a:t>conclusions.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00" y="457200"/>
            <a:ext cx="10845799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dirty="0"/>
              <a:t>1.0	</a:t>
            </a:r>
            <a:r>
              <a:rPr spc="35" dirty="0"/>
              <a:t>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7400" y="2438400"/>
            <a:ext cx="109728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Discussion of the business problem and the audience who would be interested in this project.</a:t>
            </a:r>
          </a:p>
          <a:p>
            <a:endParaRPr lang="en-US" sz="2400" dirty="0" smtClean="0"/>
          </a:p>
          <a:p>
            <a:r>
              <a:rPr lang="en-US" sz="2400" dirty="0" smtClean="0"/>
              <a:t>Description of the Problem and Background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FFFF00"/>
                </a:solidFill>
              </a:rPr>
              <a:t>Scenario:</a:t>
            </a:r>
          </a:p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I am a data scientist residing in Downtown Los Angeles.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I currently live within walking distance to Downtown metro station and I enjoy many amenities and venues in the area, such as various international cousins restaurants, cafes, food shops and entertainment.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I have been offered a great opportunity to work for a leader firm in Manhattan, NY. I am very excited and I want to use this opportunity to practice my learning in </a:t>
            </a:r>
            <a:r>
              <a:rPr lang="en-US" sz="2400" dirty="0" err="1" smtClean="0"/>
              <a:t>Coursera</a:t>
            </a:r>
            <a:r>
              <a:rPr lang="en-US" sz="2400" dirty="0" smtClean="0"/>
              <a:t> in order to answer relevant questions arisen. The key question is </a:t>
            </a:r>
            <a:r>
              <a:rPr lang="en-US" sz="2400" dirty="0" smtClean="0"/>
              <a:t>:</a:t>
            </a:r>
            <a:endParaRPr lang="en-US" sz="2400" dirty="0" smtClean="0"/>
          </a:p>
          <a:p>
            <a:endParaRPr lang="en-US" sz="2000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9800" y="1524000"/>
            <a:ext cx="106680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FFFF00"/>
                </a:solidFill>
              </a:rPr>
              <a:t>How can I find a convenient and enjoyable place similar to mine now in Los Angeles? </a:t>
            </a:r>
          </a:p>
          <a:p>
            <a:r>
              <a:rPr lang="en-US" sz="2400" dirty="0" smtClean="0"/>
              <a:t>Certainly, I can use available real estate apps and Google but the idea is to use and apply myself the learned tools during the course. </a:t>
            </a:r>
          </a:p>
          <a:p>
            <a:r>
              <a:rPr lang="en-US" sz="2400" dirty="0" smtClean="0"/>
              <a:t>In order to make a comparison and evaluation of the rental options in Manhattan NY, I must set some basis, therefore the apartment in Manhattan must meet the following demands:</a:t>
            </a:r>
          </a:p>
          <a:p>
            <a:endParaRPr lang="en-US" sz="2400" dirty="0" smtClean="0"/>
          </a:p>
          <a:p>
            <a:r>
              <a:rPr lang="en-US" sz="2400" dirty="0" smtClean="0"/>
              <a:t>1. Apartment must be 2 or 3 bedrooms </a:t>
            </a:r>
          </a:p>
          <a:p>
            <a:endParaRPr lang="en-US" sz="2400" dirty="0" smtClean="0"/>
          </a:p>
          <a:p>
            <a:r>
              <a:rPr lang="en-US" sz="2400" dirty="0" smtClean="0"/>
              <a:t>2. desired location is near a metro station in the Manhattan area and within 1.0 mile (1.6 km) radius </a:t>
            </a:r>
          </a:p>
          <a:p>
            <a:endParaRPr lang="en-US" sz="2400" dirty="0" smtClean="0"/>
          </a:p>
          <a:p>
            <a:r>
              <a:rPr lang="en-US" sz="2400" dirty="0" smtClean="0"/>
              <a:t>3. price of rent not exceed 7000 dollars per month </a:t>
            </a:r>
          </a:p>
          <a:p>
            <a:endParaRPr lang="en-US" sz="2400" dirty="0" smtClean="0"/>
          </a:p>
          <a:p>
            <a:r>
              <a:rPr lang="en-US" sz="2400" dirty="0" smtClean="0"/>
              <a:t>4. Top amenities in the selected neighborhood shall be similar to current residence. </a:t>
            </a:r>
          </a:p>
          <a:p>
            <a:endParaRPr lang="en-US" sz="2400" dirty="0" smtClean="0"/>
          </a:p>
          <a:p>
            <a:r>
              <a:rPr lang="en-US" sz="2400" dirty="0" smtClean="0"/>
              <a:t>5. Desirable to have venues such as coffee shops, restaurants Asian Thai, wine stores, gym and food.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200" y="304800"/>
            <a:ext cx="9296400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smtClean="0"/>
              <a:t>2.0</a:t>
            </a:r>
            <a:r>
              <a:rPr lang="en-US" dirty="0" smtClean="0"/>
              <a:t> </a:t>
            </a:r>
            <a:r>
              <a:rPr smtClean="0"/>
              <a:t>Data</a:t>
            </a:r>
            <a:r>
              <a:rPr spc="-150" smtClean="0"/>
              <a:t> </a:t>
            </a:r>
            <a:r>
              <a:rPr spc="10" dirty="0"/>
              <a:t>Section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400" y="1443633"/>
            <a:ext cx="11811000" cy="5601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7834" algn="l"/>
              </a:tabLst>
            </a:pPr>
            <a:r>
              <a:rPr sz="2400" b="1" dirty="0">
                <a:solidFill>
                  <a:srgbClr val="FDFFFF"/>
                </a:solidFill>
                <a:latin typeface="Times New Roman"/>
                <a:cs typeface="Times New Roman"/>
              </a:rPr>
              <a:t>2.1	</a:t>
            </a:r>
            <a:r>
              <a:rPr sz="2400" b="1" spc="-5" dirty="0">
                <a:solidFill>
                  <a:srgbClr val="FDFFFF"/>
                </a:solidFill>
                <a:latin typeface="Times New Roman"/>
                <a:cs typeface="Times New Roman"/>
              </a:rPr>
              <a:t>Data</a:t>
            </a:r>
            <a:r>
              <a:rPr sz="2400" b="1" spc="13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DFFFF"/>
                </a:solidFill>
                <a:latin typeface="Times New Roman"/>
                <a:cs typeface="Times New Roman"/>
              </a:rPr>
              <a:t>Requirements</a:t>
            </a:r>
            <a:endParaRPr sz="2400">
              <a:latin typeface="Times New Roman"/>
              <a:cs typeface="Times New Roman"/>
            </a:endParaRPr>
          </a:p>
          <a:p>
            <a:pPr marL="173990" indent="-161925">
              <a:lnSpc>
                <a:spcPct val="100000"/>
              </a:lnSpc>
              <a:buChar char="-"/>
              <a:tabLst>
                <a:tab pos="174625" algn="l"/>
              </a:tabLst>
            </a:pP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Geodata for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current residence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Singapore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with venues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established using</a:t>
            </a:r>
            <a:r>
              <a:rPr sz="2400" spc="23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pc="-10">
                <a:solidFill>
                  <a:srgbClr val="FDFFFF"/>
                </a:solidFill>
                <a:latin typeface="Times New Roman"/>
                <a:cs typeface="Times New Roman"/>
              </a:rPr>
              <a:t>Foursquare</a:t>
            </a:r>
            <a:r>
              <a:rPr sz="2400" spc="-10" smtClean="0">
                <a:solidFill>
                  <a:srgbClr val="FDFFFF"/>
                </a:solidFill>
                <a:latin typeface="Times New Roman"/>
                <a:cs typeface="Times New Roman"/>
              </a:rPr>
              <a:t>.</a:t>
            </a:r>
            <a:endParaRPr lang="en-US" sz="2400" spc="-10" dirty="0" smtClean="0">
              <a:solidFill>
                <a:srgbClr val="FDFFFF"/>
              </a:solidFill>
              <a:latin typeface="Times New Roman"/>
              <a:cs typeface="Times New Roman"/>
            </a:endParaRPr>
          </a:p>
          <a:p>
            <a:pPr marL="173990" indent="-161925">
              <a:lnSpc>
                <a:spcPct val="100000"/>
              </a:lnSpc>
              <a:buChar char="-"/>
              <a:tabLst>
                <a:tab pos="174625" algn="l"/>
              </a:tabLst>
            </a:pPr>
            <a:endParaRPr sz="2400">
              <a:latin typeface="Times New Roman"/>
              <a:cs typeface="Times New Roman"/>
            </a:endParaRPr>
          </a:p>
          <a:p>
            <a:pPr marL="12700" marR="1659255">
              <a:lnSpc>
                <a:spcPct val="100000"/>
              </a:lnSpc>
              <a:buChar char="-"/>
              <a:tabLst>
                <a:tab pos="175895" algn="l"/>
              </a:tabLst>
            </a:pP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mtClean="0">
                <a:solidFill>
                  <a:srgbClr val="FDFFFF"/>
                </a:solidFill>
                <a:latin typeface="Times New Roman"/>
                <a:cs typeface="Times New Roman"/>
              </a:rPr>
              <a:t>List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Manhattan </a:t>
            </a:r>
            <a:r>
              <a:rPr sz="2400" spc="-65" dirty="0">
                <a:solidFill>
                  <a:srgbClr val="FDFFFF"/>
                </a:solidFill>
                <a:latin typeface="Times New Roman"/>
                <a:cs typeface="Times New Roman"/>
              </a:rPr>
              <a:t>(MH)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neighborhoods with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clustered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venues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established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via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Foursquare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(as  Lab</a:t>
            </a:r>
            <a:r>
              <a:rPr sz="2400">
                <a:solidFill>
                  <a:srgbClr val="FDFFFF"/>
                </a:solidFill>
                <a:latin typeface="Times New Roman"/>
                <a:cs typeface="Times New Roman"/>
              </a:rPr>
              <a:t>).</a:t>
            </a:r>
            <a:r>
              <a:rPr sz="2400" spc="2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hlinkClick r:id="rId2"/>
              </a:rPr>
              <a:t>List of Manhattan neighborhoods - Wikipedia</a:t>
            </a:r>
            <a:endParaRPr lang="en-US" sz="2400" spc="5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2700" marR="1659255">
              <a:lnSpc>
                <a:spcPct val="100000"/>
              </a:lnSpc>
              <a:buChar char="-"/>
              <a:tabLst>
                <a:tab pos="175895" algn="l"/>
              </a:tabLst>
            </a:pPr>
            <a:endParaRPr sz="2400">
              <a:latin typeface="Times New Roman"/>
              <a:cs typeface="Times New Roman"/>
            </a:endParaRPr>
          </a:p>
          <a:p>
            <a:pPr marL="12700" marR="97155">
              <a:lnSpc>
                <a:spcPct val="99800"/>
              </a:lnSpc>
              <a:spcBef>
                <a:spcPts val="10"/>
              </a:spcBef>
              <a:buChar char="-"/>
              <a:tabLst>
                <a:tab pos="175895" algn="l"/>
              </a:tabLst>
            </a:pP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mtClean="0">
                <a:solidFill>
                  <a:srgbClr val="FDFFFF"/>
                </a:solidFill>
                <a:latin typeface="Times New Roman"/>
                <a:cs typeface="Times New Roman"/>
              </a:rPr>
              <a:t>List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subway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metro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stations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Manhattan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with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addresses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and geo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data </a:t>
            </a:r>
            <a:r>
              <a:rPr sz="2400" spc="-30" dirty="0">
                <a:solidFill>
                  <a:srgbClr val="FDFFFF"/>
                </a:solidFill>
                <a:latin typeface="Times New Roman"/>
                <a:cs typeface="Times New Roman"/>
              </a:rPr>
              <a:t>(lat,long):</a:t>
            </a:r>
            <a:r>
              <a:rPr sz="2400" spc="-30" dirty="0">
                <a:solidFill>
                  <a:srgbClr val="3379B6"/>
                </a:solidFill>
                <a:latin typeface="Times New Roman"/>
                <a:cs typeface="Times New Roman"/>
              </a:rPr>
              <a:t> </a:t>
            </a:r>
            <a:r>
              <a:rPr sz="2400" u="sng" spc="45" dirty="0">
                <a:solidFill>
                  <a:srgbClr val="3379B6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</a:rPr>
              <a:t>https://  </a:t>
            </a:r>
            <a:r>
              <a:rPr sz="2400" u="sng" spc="-10" dirty="0">
                <a:solidFill>
                  <a:srgbClr val="3379B6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</a:rPr>
              <a:t>en.wikipedia.org/wiki/List_of_New_York_City_Subway_stations_in_Manhattan</a:t>
            </a:r>
            <a:r>
              <a:rPr sz="2400" spc="-10" dirty="0">
                <a:latin typeface="Times New Roman"/>
                <a:cs typeface="Times New Roman"/>
              </a:rPr>
              <a:t>)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, </a:t>
            </a:r>
            <a:r>
              <a:rPr sz="2400" spc="20" dirty="0">
                <a:latin typeface="Times New Roman"/>
                <a:cs typeface="Times New Roman"/>
              </a:rPr>
              <a:t>(</a:t>
            </a:r>
            <a:r>
              <a:rPr sz="2400" u="sng" spc="20" dirty="0">
                <a:solidFill>
                  <a:srgbClr val="3379B6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  <a:hlinkClick r:id="rId3"/>
              </a:rPr>
              <a:t>https://www.google.com/ </a:t>
            </a:r>
            <a:r>
              <a:rPr sz="2400" u="sng" spc="20" dirty="0">
                <a:solidFill>
                  <a:srgbClr val="3379B6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sng" dirty="0">
                <a:solidFill>
                  <a:srgbClr val="3379B6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  <a:hlinkClick r:id="rId4"/>
              </a:rPr>
              <a:t>maps/search/manhattan+subway+metro+stations/@40.7837297,-74.1033043,11z/data=!</a:t>
            </a:r>
            <a:r>
              <a:rPr sz="2400" u="sng">
                <a:solidFill>
                  <a:srgbClr val="3379B6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  <a:hlinkClick r:id="rId4"/>
              </a:rPr>
              <a:t>3m1!4b1</a:t>
            </a:r>
            <a:r>
              <a:rPr sz="2400" smtClean="0">
                <a:latin typeface="Times New Roman"/>
                <a:cs typeface="Times New Roman"/>
              </a:rPr>
              <a:t>)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marL="12700" marR="97155">
              <a:lnSpc>
                <a:spcPct val="99800"/>
              </a:lnSpc>
              <a:spcBef>
                <a:spcPts val="10"/>
              </a:spcBef>
              <a:buChar char="-"/>
              <a:tabLst>
                <a:tab pos="175895" algn="l"/>
              </a:tabLst>
            </a:pPr>
            <a:endParaRPr sz="2400">
              <a:latin typeface="Times New Roman"/>
              <a:cs typeface="Times New Roman"/>
            </a:endParaRPr>
          </a:p>
          <a:p>
            <a:pPr marL="12700" marR="1500505">
              <a:lnSpc>
                <a:spcPts val="2390"/>
              </a:lnSpc>
              <a:spcBef>
                <a:spcPts val="90"/>
              </a:spcBef>
              <a:buChar char="-"/>
              <a:tabLst>
                <a:tab pos="175895" algn="l"/>
                <a:tab pos="8777605" algn="l"/>
              </a:tabLst>
            </a:pP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mtClean="0">
                <a:solidFill>
                  <a:srgbClr val="FDFFFF"/>
                </a:solidFill>
                <a:latin typeface="Times New Roman"/>
                <a:cs typeface="Times New Roman"/>
              </a:rPr>
              <a:t>List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apartments for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rent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Manhattan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area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with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information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on neighborhood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location, </a:t>
            </a:r>
            <a:r>
              <a:rPr sz="2400" spc="15" dirty="0">
                <a:solidFill>
                  <a:srgbClr val="FDFFFF"/>
                </a:solidFill>
                <a:latin typeface="Times New Roman"/>
                <a:cs typeface="Times New Roman"/>
              </a:rPr>
              <a:t>add 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beds,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area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size,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monthly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rent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price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and complemented 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with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geo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data</a:t>
            </a:r>
            <a:r>
              <a:rPr sz="2400" spc="29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DFFFF"/>
                </a:solidFill>
                <a:latin typeface="Times New Roman"/>
                <a:cs typeface="Times New Roman"/>
              </a:rPr>
              <a:t>via</a:t>
            </a:r>
            <a:r>
              <a:rPr sz="2400" spc="-5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mtClean="0">
                <a:solidFill>
                  <a:srgbClr val="FDFFFF"/>
                </a:solidFill>
                <a:latin typeface="Times New Roman"/>
                <a:cs typeface="Times New Roman"/>
              </a:rPr>
              <a:t>Nominati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on</a:t>
            </a:r>
            <a:endParaRPr sz="2400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 marL="12700">
              <a:lnSpc>
                <a:spcPts val="2315"/>
              </a:lnSpc>
              <a:tabLst>
                <a:tab pos="6638290" algn="l"/>
              </a:tabLst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u="sng" spc="55" dirty="0" smtClean="0">
                <a:solidFill>
                  <a:srgbClr val="FF0000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</a:rPr>
              <a:t>http:// </a:t>
            </a:r>
            <a:r>
              <a:rPr sz="2400" u="sng" spc="-5" smtClean="0">
                <a:solidFill>
                  <a:srgbClr val="FF0000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  <a:hlinkClick r:id="rId5"/>
              </a:rPr>
              <a:t>www.rentmanhattan.com/index.cfm?page=sea</a:t>
            </a:r>
            <a:r>
              <a:rPr sz="2400" u="sng" spc="-5" smtClean="0">
                <a:solidFill>
                  <a:srgbClr val="FF0000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</a:rPr>
              <a:t>rch&amp;state=results</a:t>
            </a:r>
            <a:r>
              <a:rPr sz="2400" spc="-5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endParaRPr lang="en-US" sz="2400" spc="-5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2700">
              <a:lnSpc>
                <a:spcPts val="2315"/>
              </a:lnSpc>
              <a:tabLst>
                <a:tab pos="6638290" algn="l"/>
              </a:tabLst>
            </a:pPr>
            <a:endParaRPr sz="2400">
              <a:solidFill>
                <a:srgbClr val="FFFF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7400" y="1600200"/>
            <a:ext cx="11150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57834" algn="l"/>
              </a:tabLst>
            </a:pPr>
            <a:r>
              <a:rPr lang="en-US" sz="2400" b="1" dirty="0" smtClean="0">
                <a:solidFill>
                  <a:srgbClr val="FDFFFF"/>
                </a:solidFill>
                <a:latin typeface="Times New Roman"/>
                <a:cs typeface="Times New Roman"/>
              </a:rPr>
              <a:t>2.2	</a:t>
            </a:r>
            <a:r>
              <a:rPr lang="en-US" sz="2400" b="1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Data </a:t>
            </a:r>
            <a:r>
              <a:rPr lang="en-US" sz="2400" b="1" spc="-10" dirty="0" smtClean="0">
                <a:solidFill>
                  <a:srgbClr val="FDFFFF"/>
                </a:solidFill>
                <a:latin typeface="Times New Roman"/>
                <a:cs typeface="Times New Roman"/>
              </a:rPr>
              <a:t>Sources, </a:t>
            </a:r>
            <a:r>
              <a:rPr lang="en-US" sz="2400" b="1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Data Processing </a:t>
            </a:r>
            <a:r>
              <a:rPr lang="en-US" sz="2400" b="1" dirty="0" smtClean="0">
                <a:solidFill>
                  <a:srgbClr val="FDFFFF"/>
                </a:solidFill>
                <a:latin typeface="Times New Roman"/>
                <a:cs typeface="Times New Roman"/>
              </a:rPr>
              <a:t>and </a:t>
            </a:r>
            <a:r>
              <a:rPr lang="en-US" sz="2400" b="1" spc="-50" dirty="0" smtClean="0">
                <a:solidFill>
                  <a:srgbClr val="FDFFFF"/>
                </a:solidFill>
                <a:latin typeface="Times New Roman"/>
                <a:cs typeface="Times New Roman"/>
              </a:rPr>
              <a:t>Tools</a:t>
            </a:r>
            <a:r>
              <a:rPr lang="en-US" sz="2400" b="1" spc="20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smtClean="0">
                <a:solidFill>
                  <a:srgbClr val="FDFFFF"/>
                </a:solidFill>
                <a:latin typeface="Times New Roman"/>
                <a:cs typeface="Times New Roman"/>
              </a:rPr>
              <a:t>used</a:t>
            </a:r>
          </a:p>
          <a:p>
            <a:pPr marL="12700">
              <a:lnSpc>
                <a:spcPct val="100000"/>
              </a:lnSpc>
              <a:tabLst>
                <a:tab pos="457834" algn="l"/>
              </a:tabLst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175260" indent="-163195">
              <a:lnSpc>
                <a:spcPct val="100000"/>
              </a:lnSpc>
              <a:buChar char="-"/>
              <a:tabLst>
                <a:tab pos="175895" algn="l"/>
              </a:tabLst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12700" marR="1800860">
              <a:lnSpc>
                <a:spcPct val="100000"/>
              </a:lnSpc>
              <a:buChar char="-"/>
              <a:tabLst>
                <a:tab pos="174625" algn="l"/>
              </a:tabLst>
            </a:pP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 Manhattan neighborhoods </a:t>
            </a:r>
            <a:r>
              <a:rPr lang="en-US" sz="2400" spc="-10" dirty="0" smtClean="0">
                <a:solidFill>
                  <a:srgbClr val="FDFFFF"/>
                </a:solidFill>
                <a:latin typeface="Times New Roman"/>
                <a:cs typeface="Times New Roman"/>
              </a:rPr>
              <a:t>were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obtained </a:t>
            </a:r>
            <a:r>
              <a:rPr lang="en-US" sz="2400" spc="-10" dirty="0" smtClean="0">
                <a:solidFill>
                  <a:srgbClr val="FDFFFF"/>
                </a:solidFill>
                <a:latin typeface="Times New Roman"/>
                <a:cs typeface="Times New Roman"/>
              </a:rPr>
              <a:t>from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Wikipedia and </a:t>
            </a:r>
            <a:r>
              <a:rPr lang="en-US" sz="2400" spc="-10" dirty="0" smtClean="0">
                <a:solidFill>
                  <a:srgbClr val="FDFFFF"/>
                </a:solidFill>
                <a:latin typeface="Times New Roman"/>
                <a:cs typeface="Times New Roman"/>
              </a:rPr>
              <a:t>organized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by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Neighborhoods 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Nomination for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mapping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with</a:t>
            </a:r>
            <a:r>
              <a:rPr lang="en-US" sz="2400" spc="450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Folium.</a:t>
            </a:r>
          </a:p>
          <a:p>
            <a:pPr marL="12700" marR="1800860">
              <a:lnSpc>
                <a:spcPct val="100000"/>
              </a:lnSpc>
              <a:buChar char="-"/>
              <a:tabLst>
                <a:tab pos="174625" algn="l"/>
              </a:tabLst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175260" indent="-163195">
              <a:lnSpc>
                <a:spcPts val="2390"/>
              </a:lnSpc>
              <a:buChar char="-"/>
              <a:tabLst>
                <a:tab pos="175895" algn="l"/>
              </a:tabLst>
            </a:pP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List of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Subway stations was obtained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via Wikipedia,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NY </a:t>
            </a:r>
            <a:r>
              <a:rPr lang="en-US" sz="2400" spc="-30" dirty="0" smtClean="0">
                <a:solidFill>
                  <a:srgbClr val="FDFFFF"/>
                </a:solidFill>
                <a:latin typeface="Times New Roman"/>
                <a:cs typeface="Times New Roman"/>
              </a:rPr>
              <a:t>Transit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web site and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Google</a:t>
            </a:r>
            <a:r>
              <a:rPr lang="en-US" sz="2400" spc="15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map,</a:t>
            </a:r>
          </a:p>
          <a:p>
            <a:pPr marL="175260" indent="-163195">
              <a:lnSpc>
                <a:spcPts val="2390"/>
              </a:lnSpc>
              <a:buChar char="-"/>
              <a:tabLst>
                <a:tab pos="175895" algn="l"/>
              </a:tabLst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12700" marR="1589405">
              <a:lnSpc>
                <a:spcPct val="100000"/>
              </a:lnSpc>
              <a:buChar char="-"/>
              <a:tabLst>
                <a:tab pos="175895" algn="l"/>
              </a:tabLst>
            </a:pP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List of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apartments for </a:t>
            </a:r>
            <a:r>
              <a:rPr lang="en-US" sz="2400" spc="-15" dirty="0" smtClean="0">
                <a:solidFill>
                  <a:srgbClr val="FDFFFF"/>
                </a:solidFill>
                <a:latin typeface="Times New Roman"/>
                <a:cs typeface="Times New Roman"/>
              </a:rPr>
              <a:t>rent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was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consolidated </a:t>
            </a:r>
            <a:r>
              <a:rPr lang="en-US" sz="2400" spc="-10" dirty="0" smtClean="0">
                <a:solidFill>
                  <a:srgbClr val="FDFFFF"/>
                </a:solidFill>
                <a:latin typeface="Times New Roman"/>
                <a:cs typeface="Times New Roman"/>
              </a:rPr>
              <a:t>from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web-scraping </a:t>
            </a:r>
            <a:r>
              <a:rPr lang="en-US" sz="2400" spc="-10" dirty="0" smtClean="0">
                <a:solidFill>
                  <a:srgbClr val="FDFFFF"/>
                </a:solidFill>
                <a:latin typeface="Times New Roman"/>
                <a:cs typeface="Times New Roman"/>
              </a:rPr>
              <a:t>real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estate sites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for Manhattan.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lang="en-US" sz="2400" spc="-30" dirty="0" smtClean="0">
                <a:solidFill>
                  <a:srgbClr val="FDFFFF"/>
                </a:solidFill>
                <a:latin typeface="Times New Roman"/>
                <a:cs typeface="Times New Roman"/>
              </a:rPr>
              <a:t>(latitude,  longitude)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data was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found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with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algorithm coding and using</a:t>
            </a:r>
            <a:r>
              <a:rPr lang="en-US" sz="2400" spc="145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lang="en-US" sz="2400" spc="5" dirty="0" smtClean="0">
                <a:solidFill>
                  <a:srgbClr val="FDFFFF"/>
                </a:solidFill>
                <a:latin typeface="Times New Roman"/>
                <a:cs typeface="Times New Roman"/>
              </a:rPr>
              <a:t>Nomination.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8001" y="493520"/>
            <a:ext cx="8382000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3.0</a:t>
            </a:r>
            <a:r>
              <a:rPr spc="-50" dirty="0"/>
              <a:t> </a:t>
            </a:r>
            <a:r>
              <a:rPr spc="40" dirty="0"/>
              <a:t>Methodology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9008" y="2336038"/>
            <a:ext cx="10688955" cy="5996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Strategy to find the</a:t>
            </a:r>
            <a:r>
              <a:rPr sz="2400" spc="17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answer:</a:t>
            </a:r>
            <a:endParaRPr sz="2400">
              <a:latin typeface="Times New Roman"/>
              <a:cs typeface="Times New Roman"/>
            </a:endParaRPr>
          </a:p>
          <a:p>
            <a:pPr marL="12700" marR="977265">
              <a:lnSpc>
                <a:spcPct val="100600"/>
              </a:lnSpc>
              <a:spcBef>
                <a:spcPts val="5"/>
              </a:spcBef>
            </a:pP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strategy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based on mapping the described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data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section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2.0, in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order 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choice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least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two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candidate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places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for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rent.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information will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be consol 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MAP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where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one can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see the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details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apartment,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cluster of venues in  and the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relative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location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from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 subway station and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from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work place. </a:t>
            </a:r>
            <a:r>
              <a:rPr sz="2400" spc="-5">
                <a:solidFill>
                  <a:srgbClr val="FDFFFF"/>
                </a:solidFill>
                <a:latin typeface="Times New Roman"/>
                <a:cs typeface="Times New Roman"/>
              </a:rPr>
              <a:t>A </a:t>
            </a:r>
            <a:r>
              <a:rPr sz="2400" smtClean="0">
                <a:solidFill>
                  <a:srgbClr val="FDFFFF"/>
                </a:solidFill>
                <a:latin typeface="Times New Roman"/>
                <a:cs typeface="Times New Roman"/>
              </a:rPr>
              <a:t>mea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n</a:t>
            </a:r>
            <a:r>
              <a:rPr sz="2400" smtClean="0">
                <a:solidFill>
                  <a:srgbClr val="FDFFFF"/>
                </a:solidFill>
                <a:latin typeface="Times New Roman"/>
                <a:cs typeface="Times New Roman"/>
              </a:rPr>
              <a:t> 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will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also be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provided. The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popups on the map items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will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display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rent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price</a:t>
            </a:r>
            <a:r>
              <a:rPr sz="2400" spc="-5">
                <a:solidFill>
                  <a:srgbClr val="FDFFFF"/>
                </a:solidFill>
                <a:latin typeface="Times New Roman"/>
                <a:cs typeface="Times New Roman"/>
              </a:rPr>
              <a:t>, </a:t>
            </a:r>
            <a:r>
              <a:rPr sz="2400" smtClean="0">
                <a:solidFill>
                  <a:srgbClr val="FDFFFF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cluster of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venues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FDFFFF"/>
                </a:solidFill>
                <a:latin typeface="Times New Roman"/>
                <a:cs typeface="Times New Roman"/>
              </a:rPr>
              <a:t>applicable.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</a:t>
            </a:r>
            <a:r>
              <a:rPr sz="2400" spc="-17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FDFFFF"/>
                </a:solidFill>
                <a:latin typeface="Times New Roman"/>
                <a:cs typeface="Times New Roman"/>
              </a:rPr>
              <a:t>Tools:</a:t>
            </a:r>
            <a:endParaRPr sz="2400">
              <a:latin typeface="Times New Roman"/>
              <a:cs typeface="Times New Roman"/>
            </a:endParaRPr>
          </a:p>
          <a:p>
            <a:pPr marL="12700" marR="897255">
              <a:lnSpc>
                <a:spcPct val="100600"/>
              </a:lnSpc>
              <a:spcBef>
                <a:spcPts val="5"/>
              </a:spcBef>
            </a:pP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Web-scraping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sites is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used to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consolidate data-frame information which 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files for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convenience and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to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simply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report.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Geodata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was </a:t>
            </a:r>
            <a:r>
              <a:rPr sz="2400" spc="15" dirty="0">
                <a:solidFill>
                  <a:srgbClr val="FDFFFF"/>
                </a:solidFill>
                <a:latin typeface="Times New Roman"/>
                <a:cs typeface="Times New Roman"/>
              </a:rPr>
              <a:t>obtained </a:t>
            </a:r>
            <a:r>
              <a:rPr sz="2400" spc="5" dirty="0">
                <a:solidFill>
                  <a:srgbClr val="FDFFFF"/>
                </a:solidFill>
                <a:latin typeface="Times New Roman"/>
                <a:cs typeface="Times New Roman"/>
              </a:rPr>
              <a:t>by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coding  to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use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Nominatim to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get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latitude and longitude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subway stations and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also 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units)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the apartments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for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rent </a:t>
            </a:r>
            <a:r>
              <a:rPr sz="2400" spc="10" dirty="0">
                <a:solidFill>
                  <a:srgbClr val="FDFFFF"/>
                </a:solidFill>
                <a:latin typeface="Times New Roman"/>
                <a:cs typeface="Times New Roman"/>
              </a:rPr>
              <a:t>listed.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Geopy_distance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and Nominatim </a:t>
            </a:r>
            <a:r>
              <a:rPr sz="2400" spc="-20" dirty="0">
                <a:solidFill>
                  <a:srgbClr val="FDFFFF"/>
                </a:solidFill>
                <a:latin typeface="Times New Roman"/>
                <a:cs typeface="Times New Roman"/>
              </a:rPr>
              <a:t>were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used 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relative distances. </a:t>
            </a:r>
            <a:r>
              <a:rPr sz="2400" spc="5" dirty="0">
                <a:solidFill>
                  <a:srgbClr val="FDFFFF"/>
                </a:solidFill>
                <a:latin typeface="Times New Roman"/>
                <a:cs typeface="Times New Roman"/>
              </a:rPr>
              <a:t>Seaborn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graphic was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used for general statistics on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rental</a:t>
            </a:r>
            <a:r>
              <a:rPr sz="2400" spc="-22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dat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2900"/>
              </a:lnSpc>
              <a:spcBef>
                <a:spcPts val="95"/>
              </a:spcBef>
            </a:pP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Maps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with popups labels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allow quick identification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location,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price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and feature, </a:t>
            </a:r>
            <a:r>
              <a:rPr sz="2400" spc="10" dirty="0">
                <a:solidFill>
                  <a:srgbClr val="EAEAEB"/>
                </a:solidFill>
                <a:latin typeface="Times New Roman"/>
                <a:cs typeface="Times New Roman"/>
              </a:rPr>
              <a:t>thus 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making the selection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very</a:t>
            </a:r>
            <a:r>
              <a:rPr sz="2400" spc="90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easy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5617" y="3724783"/>
            <a:ext cx="64027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dirty="0"/>
              <a:t>4.0	Execution and</a:t>
            </a:r>
            <a:r>
              <a:rPr spc="10" dirty="0"/>
              <a:t> </a:t>
            </a:r>
            <a:r>
              <a:rPr spc="-5" dirty="0"/>
              <a:t>Results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2984" y="2183892"/>
            <a:ext cx="12496800" cy="7226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3683" y="798321"/>
            <a:ext cx="9401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Manhattan Map </a:t>
            </a:r>
            <a:r>
              <a:rPr sz="3600" dirty="0"/>
              <a:t>- </a:t>
            </a:r>
            <a:r>
              <a:rPr sz="3600" spc="-5" dirty="0"/>
              <a:t>Neighborhoods and Cluster of</a:t>
            </a:r>
            <a:r>
              <a:rPr sz="3600" spc="150" dirty="0"/>
              <a:t> </a:t>
            </a:r>
            <a:r>
              <a:rPr sz="3600" spc="-5" dirty="0"/>
              <a:t>V</a:t>
            </a:r>
            <a:endParaRPr sz="360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60</TotalTime>
  <Words>844</Words>
  <Application>Microsoft Office PowerPoint</Application>
  <PresentationFormat>Custom</PresentationFormat>
  <Paragraphs>92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Apex</vt:lpstr>
      <vt:lpstr>Slide 1</vt:lpstr>
      <vt:lpstr>Report Content</vt:lpstr>
      <vt:lpstr>1.0 Introduction</vt:lpstr>
      <vt:lpstr>Slide 4</vt:lpstr>
      <vt:lpstr>2.0 Data Section</vt:lpstr>
      <vt:lpstr>Slide 6</vt:lpstr>
      <vt:lpstr>3.0 Methodology</vt:lpstr>
      <vt:lpstr>4.0 Execution and Results</vt:lpstr>
      <vt:lpstr>Manhattan Map - Neighborhoods and Cluster of V</vt:lpstr>
      <vt:lpstr>GeoData Manhattan apts for rent</vt:lpstr>
      <vt:lpstr>Rental Price Statistics Manhattan Apartments</vt:lpstr>
      <vt:lpstr>Manhattan apartments for rent with venue cluster</vt:lpstr>
      <vt:lpstr>Venues of cluster 3</vt:lpstr>
      <vt:lpstr>Apts for rent (blue) and subway stations (red)</vt:lpstr>
      <vt:lpstr>Apartment Selection</vt:lpstr>
      <vt:lpstr>Venus in Cluster 2 near future home</vt:lpstr>
      <vt:lpstr>5.0 Discussion</vt:lpstr>
      <vt:lpstr>6.0 Conclusions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VINOD</dc:creator>
  <cp:lastModifiedBy>DEEPAK SINGH</cp:lastModifiedBy>
  <cp:revision>9</cp:revision>
  <dcterms:created xsi:type="dcterms:W3CDTF">2021-06-07T18:21:20Z</dcterms:created>
  <dcterms:modified xsi:type="dcterms:W3CDTF">2021-06-07T21:17:10Z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2021-01-18T00:00:00Z</vt:filetime>
  </property>
  <property fmtid="{D5CDD505-2E9C-101B-9397-08002B2CF9AE}" pid="3" name="Creator">
    <vt:lpwstr>Microsoft® Word for Microsoft 365</vt:lpwstr>
  </property>
  <property fmtid="{D5CDD505-2E9C-101B-9397-08002B2CF9AE}" pid="4" name="LastSaved">
    <vt:filetime>2021-06-07T00:00:00Z</vt:filetime>
  </property>
  <property fmtid="{D5CDD505-2E9C-101B-9397-08002B2CF9AE}" pid="5" name="NXPowerLiteLastOptimized">
    <vt:lpwstr>16156917</vt:lpwstr>
  </property>
  <property fmtid="{D5CDD505-2E9C-101B-9397-08002B2CF9AE}" pid="6" name="NXPowerLiteSettings">
    <vt:lpwstr>C7000400038000</vt:lpwstr>
  </property>
  <property fmtid="{D5CDD505-2E9C-101B-9397-08002B2CF9AE}" pid="7" name="NXPowerLiteVersion">
    <vt:lpwstr>S9.0.3</vt:lpwstr>
  </property>
</Properties>
</file>